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4"/>
  </p:notesMasterIdLst>
  <p:handoutMasterIdLst>
    <p:handoutMasterId r:id="rId25"/>
  </p:handoutMasterIdLst>
  <p:sldIdLst>
    <p:sldId id="256" r:id="rId3"/>
    <p:sldId id="277" r:id="rId4"/>
    <p:sldId id="276" r:id="rId5"/>
    <p:sldId id="286" r:id="rId6"/>
    <p:sldId id="292" r:id="rId7"/>
    <p:sldId id="269" r:id="rId8"/>
    <p:sldId id="293" r:id="rId9"/>
    <p:sldId id="294" r:id="rId10"/>
    <p:sldId id="296" r:id="rId11"/>
    <p:sldId id="298" r:id="rId12"/>
    <p:sldId id="297" r:id="rId13"/>
    <p:sldId id="300" r:id="rId14"/>
    <p:sldId id="299" r:id="rId15"/>
    <p:sldId id="302" r:id="rId16"/>
    <p:sldId id="301" r:id="rId17"/>
    <p:sldId id="303" r:id="rId18"/>
    <p:sldId id="304" r:id="rId19"/>
    <p:sldId id="307" r:id="rId20"/>
    <p:sldId id="309" r:id="rId21"/>
    <p:sldId id="308" r:id="rId22"/>
    <p:sldId id="258" r:id="rId23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03E"/>
    <a:srgbClr val="312C8C"/>
    <a:srgbClr val="9C1C26"/>
    <a:srgbClr val="F5A300"/>
    <a:srgbClr val="FDCA00"/>
    <a:srgbClr val="000000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3" autoAdjust="0"/>
    <p:restoredTop sz="91228" autoAdjust="0"/>
  </p:normalViewPr>
  <p:slideViewPr>
    <p:cSldViewPr snapToObjects="1" showGuides="1">
      <p:cViewPr varScale="1">
        <p:scale>
          <a:sx n="67" d="100"/>
          <a:sy n="67" d="100"/>
        </p:scale>
        <p:origin x="884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gustine Gbondo" userId="ae05f8639a5eb001" providerId="LiveId" clId="{1720B212-898B-4349-92BA-804F3114F9E3}"/>
    <pc:docChg chg="custSel modSld">
      <pc:chgData name="Augustine Gbondo" userId="ae05f8639a5eb001" providerId="LiveId" clId="{1720B212-898B-4349-92BA-804F3114F9E3}" dt="2023-05-13T11:32:53.973" v="7" actId="404"/>
      <pc:docMkLst>
        <pc:docMk/>
      </pc:docMkLst>
      <pc:sldChg chg="modSp mod">
        <pc:chgData name="Augustine Gbondo" userId="ae05f8639a5eb001" providerId="LiveId" clId="{1720B212-898B-4349-92BA-804F3114F9E3}" dt="2023-05-13T11:32:53.973" v="7" actId="404"/>
        <pc:sldMkLst>
          <pc:docMk/>
          <pc:sldMk cId="2807465556" sldId="289"/>
        </pc:sldMkLst>
        <pc:spChg chg="mod">
          <ac:chgData name="Augustine Gbondo" userId="ae05f8639a5eb001" providerId="LiveId" clId="{1720B212-898B-4349-92BA-804F3114F9E3}" dt="2023-05-13T11:32:53.973" v="7" actId="404"/>
          <ac:spMkLst>
            <pc:docMk/>
            <pc:sldMk cId="2807465556" sldId="289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A99F611C-575C-4834-9C2A-51245EF7EACB}" type="datetime4">
              <a:rPr lang="de-DE"/>
              <a:t>23. Mai 2023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 altLang="de-DE"/>
              <a:t>|  </a:t>
            </a:r>
            <a:fld id="{FD9BFB44-02B7-4F5A-9510-D6A7EC1ADE92}" type="slidenum">
              <a:rPr lang="de-DE" altLang="de-DE"/>
              <a:t>‹#›</a:t>
            </a:fld>
            <a:endParaRPr lang="de-DE" altLang="de-DE"/>
          </a:p>
        </p:txBody>
      </p:sp>
      <p:pic>
        <p:nvPicPr>
          <p:cNvPr id="5126" name="Picture 6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457AE8EF-E871-46D0-AD98-1F6D460EB5F2}" type="datetime4">
              <a:rPr lang="de-DE"/>
              <a:t>23. Mai 2023</a:t>
            </a:fld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 altLang="de-DE"/>
              <a:t>|  </a:t>
            </a:r>
            <a:fld id="{E526A819-9FA5-480B-AA80-B0EE2CE4290D}" type="slidenum">
              <a:rPr lang="de-DE" altLang="de-DE"/>
              <a:t>‹#›</a:t>
            </a:fld>
            <a:endParaRPr lang="de-DE" altLang="de-DE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9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9607" y="379307"/>
            <a:ext cx="11715327" cy="1414780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/>
          </a:p>
        </p:txBody>
      </p:sp>
      <p:sp>
        <p:nvSpPr>
          <p:cNvPr id="5" name="Rectangle 22"/>
          <p:cNvSpPr>
            <a:spLocks noChangeArrowheads="1"/>
          </p:cNvSpPr>
          <p:nvPr userDrawn="1"/>
        </p:nvSpPr>
        <p:spPr bwMode="auto">
          <a:xfrm>
            <a:off x="10513484" y="6430434"/>
            <a:ext cx="1439333" cy="43391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altLang="de-DE"/>
              <a:t>Sublogo</a:t>
            </a: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239184" y="207434"/>
            <a:ext cx="11715749" cy="146051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anose="020B0604030504040204" pitchFamily="34" charset="0"/>
            </a:endParaRPr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239184" y="1798320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5"/>
          <p:cNvSpPr>
            <a:spLocks noChangeShapeType="1"/>
          </p:cNvSpPr>
          <p:nvPr userDrawn="1"/>
        </p:nvSpPr>
        <p:spPr bwMode="auto">
          <a:xfrm>
            <a:off x="239184" y="6366933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39184" y="381000"/>
            <a:ext cx="11715749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/>
          <p:cNvSpPr txBox="1"/>
          <p:nvPr userDrawn="1"/>
        </p:nvSpPr>
        <p:spPr>
          <a:xfrm>
            <a:off x="112185" y="6405034"/>
            <a:ext cx="9698567" cy="23071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3D1F35-53FB-4258-8639-47BEE674FCE7}" type="datetime1">
              <a:rPr lang="de-DE" altLang="de-DE" sz="1000">
                <a:cs typeface="Tahoma" panose="020B0604030504040204" pitchFamily="34" charset="0"/>
              </a:rPr>
              <a:t>23.05.2023</a:t>
            </a:fld>
            <a:r>
              <a:rPr lang="de-DE" altLang="de-DE" sz="1000">
                <a:cs typeface="Tahoma" panose="020B0604030504040204" pitchFamily="34" charset="0"/>
              </a:rPr>
              <a:t>  |  Fachbereich BBBBB  |  Institut AAAA  |  Prof. TTTTTT  |  </a:t>
            </a:r>
            <a:fld id="{9F51A46B-51C9-420F-A396-44C23711C593}" type="slidenum">
              <a:rPr lang="de-DE" altLang="de-DE" sz="1000">
                <a:cs typeface="Tahoma" panose="020B0604030504040204" pitchFamily="34" charset="0"/>
              </a:rPr>
              <a:t>‹#›</a:t>
            </a:fld>
            <a:endParaRPr lang="de-DE" altLang="de-DE" sz="1000">
              <a:cs typeface="Tahoma" panose="020B0604030504040204" pitchFamily="34" charset="0"/>
            </a:endParaRPr>
          </a:p>
          <a:p>
            <a:pPr eaLnBrk="1" hangingPunct="1"/>
            <a:endParaRPr lang="de-DE" altLang="de-DE" sz="1000">
              <a:cs typeface="Tahoma" panose="020B0604030504040204" pitchFamily="34" charset="0"/>
            </a:endParaRPr>
          </a:p>
        </p:txBody>
      </p:sp>
      <p:pic>
        <p:nvPicPr>
          <p:cNvPr id="11" name="Picture 9" descr="tud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456421" y="535305"/>
            <a:ext cx="2650913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61198" y="500392"/>
            <a:ext cx="9095177" cy="838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001" y="488949"/>
            <a:ext cx="9095177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 hasCustomPrompt="1"/>
          </p:nvPr>
        </p:nvSpPr>
        <p:spPr>
          <a:xfrm>
            <a:off x="240654" y="1580632"/>
            <a:ext cx="11711997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1497" y="488949"/>
            <a:ext cx="9095177" cy="838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1495" y="1592265"/>
            <a:ext cx="5809627" cy="4551381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18158" y="1592265"/>
            <a:ext cx="5734493" cy="4551381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001" y="488949"/>
            <a:ext cx="9095177" cy="838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 hasCustomPrompt="1"/>
          </p:nvPr>
        </p:nvSpPr>
        <p:spPr>
          <a:xfrm>
            <a:off x="240654" y="1580632"/>
            <a:ext cx="11711997" cy="4479943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51" y="4406903"/>
            <a:ext cx="11713300" cy="1362076"/>
          </a:xfrm>
        </p:spPr>
        <p:txBody>
          <a:bodyPr anchor="t"/>
          <a:lstStyle>
            <a:lvl1pPr algn="l">
              <a:defRPr sz="4265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239351" y="2906713"/>
            <a:ext cx="11713300" cy="1500187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1497" y="488949"/>
            <a:ext cx="9095177" cy="838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1495" y="1592265"/>
            <a:ext cx="5809627" cy="4551381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18158" y="1592265"/>
            <a:ext cx="5734493" cy="4551381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52" y="488949"/>
            <a:ext cx="9077549" cy="838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39352" y="1592263"/>
            <a:ext cx="3814280" cy="4648096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175787" y="1592263"/>
            <a:ext cx="3814280" cy="4648096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12224" y="1592263"/>
            <a:ext cx="3840427" cy="4648096"/>
          </a:xfrm>
        </p:spPr>
        <p:txBody>
          <a:bodyPr/>
          <a:lstStyle>
            <a:lvl1pPr marL="0" indent="0">
              <a:defRPr sz="2665"/>
            </a:lvl1pPr>
            <a:lvl2pPr>
              <a:defRPr sz="2665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52" y="488949"/>
            <a:ext cx="9077549" cy="838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59830" y="1579610"/>
            <a:ext cx="7392821" cy="4574107"/>
          </a:xfrm>
        </p:spPr>
        <p:txBody>
          <a:bodyPr/>
          <a:lstStyle>
            <a:lvl1pPr>
              <a:defRPr sz="2665"/>
            </a:lvl1pPr>
            <a:lvl2pPr>
              <a:defRPr sz="2665"/>
            </a:lvl2pPr>
            <a:lvl3pPr>
              <a:defRPr sz="2135"/>
            </a:lvl3pPr>
            <a:lvl4pPr>
              <a:defRPr sz="2135"/>
            </a:lvl4pPr>
            <a:lvl5pPr>
              <a:defRPr sz="213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39350" y="1579610"/>
            <a:ext cx="4196145" cy="4574107"/>
          </a:xfrm>
        </p:spPr>
        <p:txBody>
          <a:bodyPr/>
          <a:lstStyle>
            <a:lvl1pPr marL="0" indent="0">
              <a:buNone/>
              <a:defRPr sz="26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239349" y="488949"/>
            <a:ext cx="9120000" cy="838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580741"/>
            <a:ext cx="7315200" cy="3110745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40"/>
            <a:ext cx="7315200" cy="804861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239185" y="753534"/>
            <a:ext cx="11618383" cy="108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anose="020B0604030504040204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7067" y="514351"/>
            <a:ext cx="95080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9184" y="1604433"/>
            <a:ext cx="1171574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239184" y="222252"/>
            <a:ext cx="11715749" cy="143933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anose="020B0604030504040204" pitchFamily="34" charset="0"/>
            </a:endParaRPr>
          </a:p>
        </p:txBody>
      </p:sp>
      <p:sp>
        <p:nvSpPr>
          <p:cNvPr id="1030" name="Line 14"/>
          <p:cNvSpPr>
            <a:spLocks noChangeShapeType="1"/>
          </p:cNvSpPr>
          <p:nvPr/>
        </p:nvSpPr>
        <p:spPr bwMode="auto">
          <a:xfrm>
            <a:off x="239184" y="1475317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3"/>
          <p:cNvSpPr txBox="1"/>
          <p:nvPr userDrawn="1"/>
        </p:nvSpPr>
        <p:spPr>
          <a:xfrm>
            <a:off x="112185" y="6405034"/>
            <a:ext cx="9698567" cy="23071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F508D7-ACD9-4985-BAF6-B39BC9A4CAF2}" type="datetime1">
              <a:rPr lang="de-DE" altLang="de-DE" sz="1000">
                <a:cs typeface="Tahoma" panose="020B0604030504040204" pitchFamily="34" charset="0"/>
              </a:rPr>
              <a:t>23.05.2023</a:t>
            </a:fld>
            <a:r>
              <a:rPr lang="de-DE" altLang="de-DE" sz="1000">
                <a:cs typeface="Tahoma" panose="020B0604030504040204" pitchFamily="34" charset="0"/>
              </a:rPr>
              <a:t>  |  Fachbereich BBBBB  |  Institut AAAA  |  Prof. TTTTTT  |  </a:t>
            </a:r>
            <a:fld id="{44F2A568-A80E-46CC-9726-A89A59CECE16}" type="slidenum">
              <a:rPr lang="de-DE" altLang="de-DE" sz="1000">
                <a:cs typeface="Tahoma" panose="020B0604030504040204" pitchFamily="34" charset="0"/>
              </a:rPr>
              <a:t>‹#›</a:t>
            </a:fld>
            <a:endParaRPr lang="de-DE" altLang="de-DE" sz="1000">
              <a:cs typeface="Tahoma" panose="020B0604030504040204" pitchFamily="34" charset="0"/>
            </a:endParaRPr>
          </a:p>
          <a:p>
            <a:pPr eaLnBrk="1" hangingPunct="1"/>
            <a:endParaRPr lang="de-DE" altLang="de-DE" sz="1000">
              <a:cs typeface="Tahoma" panose="020B0604030504040204" pitchFamily="34" charset="0"/>
            </a:endParaRPr>
          </a:p>
        </p:txBody>
      </p:sp>
      <p:sp>
        <p:nvSpPr>
          <p:cNvPr id="1033" name="Rectangle 22"/>
          <p:cNvSpPr>
            <a:spLocks noChangeArrowheads="1"/>
          </p:cNvSpPr>
          <p:nvPr userDrawn="1"/>
        </p:nvSpPr>
        <p:spPr bwMode="auto">
          <a:xfrm>
            <a:off x="10515600" y="6430434"/>
            <a:ext cx="1439333" cy="43391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altLang="de-DE">
                <a:cs typeface="Tahoma" panose="020B0604030504040204" pitchFamily="34" charset="0"/>
              </a:rPr>
              <a:t>Sublogo</a:t>
            </a:r>
          </a:p>
        </p:txBody>
      </p:sp>
      <p:sp>
        <p:nvSpPr>
          <p:cNvPr id="2" name="Line 14"/>
          <p:cNvSpPr>
            <a:spLocks noChangeShapeType="1"/>
          </p:cNvSpPr>
          <p:nvPr userDrawn="1"/>
        </p:nvSpPr>
        <p:spPr bwMode="auto">
          <a:xfrm>
            <a:off x="239184" y="395817"/>
            <a:ext cx="11715749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/>
          <p:cNvSpPr>
            <a:spLocks noChangeShapeType="1"/>
          </p:cNvSpPr>
          <p:nvPr userDrawn="1"/>
        </p:nvSpPr>
        <p:spPr bwMode="auto">
          <a:xfrm>
            <a:off x="239184" y="6366933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Picture 9" descr="tud_logo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280314" y="535305"/>
            <a:ext cx="282702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n-lt"/>
          <a:ea typeface="+mj-ea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39395" indent="-239395" algn="l" rtl="0" eaLnBrk="0" fontAlgn="base" hangingPunct="0">
        <a:lnSpc>
          <a:spcPct val="130000"/>
        </a:lnSpc>
        <a:spcBef>
          <a:spcPct val="54000"/>
        </a:spcBef>
        <a:spcAft>
          <a:spcPts val="225"/>
        </a:spcAft>
        <a:buFont typeface="Wingdings" panose="05000000000000000000" pitchFamily="2" charset="2"/>
        <a:defRPr sz="2665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1pPr>
      <a:lvl2pPr marL="239395" indent="-236855" algn="l" rtl="0" eaLnBrk="0" fontAlgn="base" hangingPunct="0">
        <a:lnSpc>
          <a:spcPct val="130000"/>
        </a:lnSpc>
        <a:spcBef>
          <a:spcPct val="54000"/>
        </a:spcBef>
        <a:spcAft>
          <a:spcPts val="225"/>
        </a:spcAft>
        <a:buFont typeface="Wingdings" panose="05000000000000000000" pitchFamily="2" charset="2"/>
        <a:buChar char="§"/>
        <a:defRPr sz="2665">
          <a:solidFill>
            <a:schemeClr val="tx1"/>
          </a:solidFill>
          <a:latin typeface="+mn-lt"/>
          <a:cs typeface="Tahoma" panose="020B0604030504040204" pitchFamily="34" charset="0"/>
        </a:defRPr>
      </a:lvl2pPr>
      <a:lvl3pPr marL="718185" indent="-249555" algn="l" rtl="0" eaLnBrk="0" fontAlgn="base" hangingPunct="0">
        <a:lnSpc>
          <a:spcPct val="130000"/>
        </a:lnSpc>
        <a:spcBef>
          <a:spcPct val="54000"/>
        </a:spcBef>
        <a:spcAft>
          <a:spcPts val="225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anose="020B0604030504040204" pitchFamily="34" charset="0"/>
        </a:defRPr>
      </a:lvl3pPr>
      <a:lvl4pPr marL="956945" indent="-231140" algn="l" rtl="0" eaLnBrk="0" fontAlgn="base" hangingPunct="0">
        <a:lnSpc>
          <a:spcPct val="130000"/>
        </a:lnSpc>
        <a:spcBef>
          <a:spcPct val="54000"/>
        </a:spcBef>
        <a:spcAft>
          <a:spcPts val="225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  <a:cs typeface="Tahoma" panose="020B0604030504040204" pitchFamily="34" charset="0"/>
        </a:defRPr>
      </a:lvl4pPr>
      <a:lvl5pPr marL="1210945" indent="-252095" algn="l" rtl="0" eaLnBrk="0" fontAlgn="base" hangingPunct="0">
        <a:lnSpc>
          <a:spcPct val="130000"/>
        </a:lnSpc>
        <a:spcBef>
          <a:spcPct val="54000"/>
        </a:spcBef>
        <a:spcAft>
          <a:spcPts val="225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  <a:cs typeface="Tahoma" panose="020B0604030504040204" pitchFamily="34" charset="0"/>
        </a:defRPr>
      </a:lvl5pPr>
      <a:lvl6pPr marL="1820545" indent="-252095" algn="l" rtl="0" eaLnBrk="1" fontAlgn="base" hangingPunct="1">
        <a:spcBef>
          <a:spcPts val="130"/>
        </a:spcBef>
        <a:spcAft>
          <a:spcPct val="0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</a:defRPr>
      </a:lvl6pPr>
      <a:lvl7pPr marL="2430145" indent="-252095" algn="l" rtl="0" eaLnBrk="1" fontAlgn="base" hangingPunct="1">
        <a:spcBef>
          <a:spcPts val="130"/>
        </a:spcBef>
        <a:spcAft>
          <a:spcPct val="0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</a:defRPr>
      </a:lvl7pPr>
      <a:lvl8pPr marL="3039745" indent="-252095" algn="l" rtl="0" eaLnBrk="1" fontAlgn="base" hangingPunct="1">
        <a:spcBef>
          <a:spcPts val="130"/>
        </a:spcBef>
        <a:spcAft>
          <a:spcPct val="0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</a:defRPr>
      </a:lvl8pPr>
      <a:lvl9pPr marL="3649345" indent="-252095" algn="l" rtl="0" eaLnBrk="1" fontAlgn="base" hangingPunct="1">
        <a:spcBef>
          <a:spcPts val="130"/>
        </a:spcBef>
        <a:spcAft>
          <a:spcPct val="0"/>
        </a:spcAft>
        <a:buFont typeface="Wingdings" panose="05000000000000000000" pitchFamily="2" charset="2"/>
        <a:buChar char="§"/>
        <a:defRPr sz="213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ußzeilenplatzhalter 3"/>
          <p:cNvSpPr txBox="1"/>
          <p:nvPr userDrawn="1"/>
        </p:nvSpPr>
        <p:spPr>
          <a:xfrm>
            <a:off x="112185" y="6405034"/>
            <a:ext cx="9698567" cy="23071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F508D7-ACD9-4985-BAF6-B39BC9A4CAF2}" type="datetime1">
              <a:rPr lang="de-DE" altLang="de-DE" sz="1000">
                <a:cs typeface="Tahoma" panose="020B0604030504040204" pitchFamily="34" charset="0"/>
              </a:rPr>
              <a:t>23.05.2023</a:t>
            </a:fld>
            <a:r>
              <a:rPr lang="de-DE" altLang="de-DE" sz="1000">
                <a:cs typeface="Tahoma" panose="020B0604030504040204" pitchFamily="34" charset="0"/>
              </a:rPr>
              <a:t>  |  Fachbereich BBBBB  |  Institut AAAA  |  Prof. TTTTTT  |  </a:t>
            </a:r>
            <a:fld id="{44F2A568-A80E-46CC-9726-A89A59CECE16}" type="slidenum">
              <a:rPr lang="de-DE" altLang="de-DE" sz="1000">
                <a:cs typeface="Tahoma" panose="020B0604030504040204" pitchFamily="34" charset="0"/>
              </a:rPr>
              <a:t>‹#›</a:t>
            </a:fld>
            <a:endParaRPr lang="de-DE" altLang="de-DE" sz="1000">
              <a:cs typeface="Tahoma" panose="020B0604030504040204" pitchFamily="34" charset="0"/>
            </a:endParaRPr>
          </a:p>
          <a:p>
            <a:pPr eaLnBrk="1" hangingPunct="1"/>
            <a:endParaRPr lang="de-DE" altLang="de-DE" sz="1000">
              <a:cs typeface="Tahoma" panose="020B0604030504040204" pitchFamily="34" charset="0"/>
            </a:endParaRPr>
          </a:p>
        </p:txBody>
      </p:sp>
      <p:sp>
        <p:nvSpPr>
          <p:cNvPr id="8" name="Rectangle 22"/>
          <p:cNvSpPr>
            <a:spLocks noChangeArrowheads="1"/>
          </p:cNvSpPr>
          <p:nvPr userDrawn="1"/>
        </p:nvSpPr>
        <p:spPr bwMode="auto">
          <a:xfrm>
            <a:off x="10515600" y="6430434"/>
            <a:ext cx="1439333" cy="43391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de-DE" altLang="de-DE">
                <a:cs typeface="Tahoma" panose="020B0604030504040204" pitchFamily="34" charset="0"/>
              </a:rPr>
              <a:t>Sublogo</a:t>
            </a:r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239184" y="395817"/>
            <a:ext cx="11715749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15"/>
          <p:cNvSpPr>
            <a:spLocks noChangeShapeType="1"/>
          </p:cNvSpPr>
          <p:nvPr userDrawn="1"/>
        </p:nvSpPr>
        <p:spPr bwMode="auto">
          <a:xfrm>
            <a:off x="239184" y="6366933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" name="Picture 9" descr="tud_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9810752" y="535305"/>
            <a:ext cx="229658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239184" y="222252"/>
            <a:ext cx="11715749" cy="143933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anose="020B0604030504040204" pitchFamily="34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 userDrawn="1"/>
        </p:nvSpPr>
        <p:spPr bwMode="auto">
          <a:xfrm>
            <a:off x="239184" y="1475317"/>
            <a:ext cx="11715749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08168" y="501317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By: Augustine M Gbondo</a:t>
            </a:r>
          </a:p>
          <a:p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TropHEE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479376" y="1844824"/>
            <a:ext cx="10280456" cy="2296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methods for  Geogenic Radon potential Mapping in Hessen</a:t>
            </a:r>
          </a:p>
        </p:txBody>
      </p:sp>
      <p:sp>
        <p:nvSpPr>
          <p:cNvPr id="2" name="Titel 2"/>
          <p:cNvSpPr txBox="1"/>
          <p:nvPr/>
        </p:nvSpPr>
        <p:spPr>
          <a:xfrm>
            <a:off x="251862" y="409467"/>
            <a:ext cx="10280456" cy="85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Master’s Thesis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B0C534-B969-949E-C414-9E272D5018A9}"/>
              </a:ext>
            </a:extLst>
          </p:cNvPr>
          <p:cNvSpPr txBox="1"/>
          <p:nvPr/>
        </p:nvSpPr>
        <p:spPr>
          <a:xfrm>
            <a:off x="1927965" y="3858379"/>
            <a:ext cx="10280456" cy="85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and processing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51292" y="2273818"/>
            <a:ext cx="3623676" cy="249299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Geology data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Two data sets</a:t>
            </a:r>
          </a:p>
          <a:p>
            <a:pPr marL="1371600" lvl="2" indent="-457200">
              <a:buFontTx/>
              <a:buAutoNum type="arabicPeriod"/>
            </a:pP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GUEK300_GEOLOGIE (176, 11)</a:t>
            </a:r>
            <a:endParaRPr lang="de-DE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GUEK300_englisch_Laura_Eck_2021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 (176, 13)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lvl="2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Total of 176 polygon geometries in each dataset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47329" y="4626252"/>
            <a:ext cx="3727640" cy="14773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318728" y="1435618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85519-ADB9-C9E5-71FF-8439F465B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" t="27430" r="12612" b="3068"/>
          <a:stretch/>
        </p:blipFill>
        <p:spPr>
          <a:xfrm>
            <a:off x="3742075" y="1493084"/>
            <a:ext cx="4439099" cy="3528392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4206919C-7C08-E0D1-5700-E0391F8B9112}"/>
              </a:ext>
            </a:extLst>
          </p:cNvPr>
          <p:cNvSpPr txBox="1"/>
          <p:nvPr/>
        </p:nvSpPr>
        <p:spPr>
          <a:xfrm>
            <a:off x="4295801" y="4365104"/>
            <a:ext cx="3312367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600" b="1" dirty="0">
                <a:latin typeface="Palatino Linotype" panose="02040502050505030304" pitchFamily="18" charset="0"/>
              </a:rPr>
              <a:t>-- </a:t>
            </a:r>
            <a:r>
              <a:rPr lang="en-US" sz="1600" b="1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GUEK300_GEOLOGIE</a:t>
            </a:r>
          </a:p>
          <a:p>
            <a:endParaRPr lang="en-US" sz="14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- 8 different Geology classification</a:t>
            </a:r>
          </a:p>
          <a:p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 Only FORMATION, PETROGRAPH and SYSTEM has complete dataset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51122-87B5-FAE4-11CF-CBC28A451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0"/>
          <a:stretch/>
        </p:blipFill>
        <p:spPr>
          <a:xfrm>
            <a:off x="7863876" y="1556792"/>
            <a:ext cx="4134160" cy="2875756"/>
          </a:xfrm>
          <a:prstGeom prst="rect">
            <a:avLst/>
          </a:prstGeom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BE1C6D0A-C2D0-4B41-7FA6-4336F89C3534}"/>
              </a:ext>
            </a:extLst>
          </p:cNvPr>
          <p:cNvSpPr txBox="1"/>
          <p:nvPr/>
        </p:nvSpPr>
        <p:spPr>
          <a:xfrm>
            <a:off x="8231800" y="4517504"/>
            <a:ext cx="331236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-- </a:t>
            </a:r>
            <a:r>
              <a:rPr lang="en-US" b="1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GUEK300_Laura_Eck</a:t>
            </a:r>
          </a:p>
          <a:p>
            <a:endParaRPr lang="en-US" sz="14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- 4 different Geology classification</a:t>
            </a:r>
          </a:p>
          <a:p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 Only STRAT, ‘</a:t>
            </a:r>
            <a:r>
              <a:rPr lang="en-US" sz="160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strat_condense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’ and ‘</a:t>
            </a:r>
            <a:r>
              <a:rPr lang="en-US" sz="160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hlnug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’ has complete dataset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7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Geology classification 1.</a:t>
            </a:r>
            <a:endParaRPr lang="en-US" sz="3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map, text, screenshot&#10;&#10;Description automatically generated">
            <a:extLst>
              <a:ext uri="{FF2B5EF4-FFF2-40B4-BE49-F238E27FC236}">
                <a16:creationId xmlns:a16="http://schemas.microsoft.com/office/drawing/2014/main" id="{2AE95404-2644-0BF2-B27F-8E836E40B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0" t="11794" r="23141" b="9453"/>
          <a:stretch/>
        </p:blipFill>
        <p:spPr>
          <a:xfrm>
            <a:off x="0" y="1510465"/>
            <a:ext cx="3719736" cy="526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27AAC-C01F-BF8D-3ECF-C550BA09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9" y="3717032"/>
            <a:ext cx="2448272" cy="2829021"/>
          </a:xfrm>
          <a:prstGeom prst="rect">
            <a:avLst/>
          </a:prstGeom>
        </p:spPr>
      </p:pic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2855640" y="1461031"/>
            <a:ext cx="2448272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Geo300k </a:t>
            </a:r>
          </a:p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13" name="Picture 12" descr="A picture containing text, screenshot, colorfulness, map&#10;&#10;Description automatically generated">
            <a:extLst>
              <a:ext uri="{FF2B5EF4-FFF2-40B4-BE49-F238E27FC236}">
                <a16:creationId xmlns:a16="http://schemas.microsoft.com/office/drawing/2014/main" id="{8BAFCF29-567F-5BCF-D162-81C4BAF49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0" t="10500" r="20601" b="8169"/>
          <a:stretch/>
        </p:blipFill>
        <p:spPr>
          <a:xfrm>
            <a:off x="6021575" y="1409546"/>
            <a:ext cx="3890849" cy="5381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ABC3DA-6324-B430-19AB-65D772997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92" y="3284838"/>
            <a:ext cx="2664296" cy="3261215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4B4FA867-8D43-7C0D-2B10-C049F37EB3FB}"/>
              </a:ext>
            </a:extLst>
          </p:cNvPr>
          <p:cNvSpPr txBox="1">
            <a:spLocks/>
          </p:cNvSpPr>
          <p:nvPr/>
        </p:nvSpPr>
        <p:spPr>
          <a:xfrm>
            <a:off x="9706958" y="1497659"/>
            <a:ext cx="2327564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Geo300k_Laura</a:t>
            </a:r>
          </a:p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hlnug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5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Geology classification 2. </a:t>
            </a:r>
            <a:endParaRPr lang="en-US" sz="36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text, screenshot, colorfulness, map&#10;&#10;Description automatically generated">
            <a:extLst>
              <a:ext uri="{FF2B5EF4-FFF2-40B4-BE49-F238E27FC236}">
                <a16:creationId xmlns:a16="http://schemas.microsoft.com/office/drawing/2014/main" id="{8BAFCF29-567F-5BCF-D162-81C4BAF49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0" t="10500" r="20601" b="8169"/>
          <a:stretch/>
        </p:blipFill>
        <p:spPr>
          <a:xfrm>
            <a:off x="-96688" y="1386880"/>
            <a:ext cx="4027233" cy="5570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ABC3DA-6324-B430-19AB-65D77299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94" y="2924944"/>
            <a:ext cx="2664296" cy="3261215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4B4FA867-8D43-7C0D-2B10-C049F37EB3FB}"/>
              </a:ext>
            </a:extLst>
          </p:cNvPr>
          <p:cNvSpPr txBox="1">
            <a:spLocks/>
          </p:cNvSpPr>
          <p:nvPr/>
        </p:nvSpPr>
        <p:spPr>
          <a:xfrm>
            <a:off x="3675373" y="1558330"/>
            <a:ext cx="331236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Geo300k_Laura</a:t>
            </a:r>
          </a:p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hlnug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map, text, screenshot, graphic design&#10;&#10;Description automatically generated">
            <a:extLst>
              <a:ext uri="{FF2B5EF4-FFF2-40B4-BE49-F238E27FC236}">
                <a16:creationId xmlns:a16="http://schemas.microsoft.com/office/drawing/2014/main" id="{BBB80030-EE01-A0D1-E5FF-23FF10018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1151" r="21651" b="9050"/>
          <a:stretch/>
        </p:blipFill>
        <p:spPr>
          <a:xfrm>
            <a:off x="6198797" y="1405957"/>
            <a:ext cx="3960440" cy="5472608"/>
          </a:xfrm>
          <a:prstGeom prst="rect">
            <a:avLst/>
          </a:prstGeom>
        </p:spPr>
      </p:pic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9276853" y="1526012"/>
            <a:ext cx="3060340" cy="83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Geo300k </a:t>
            </a:r>
          </a:p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=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strata_condense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CBD5-AD88-8D46-DF64-6A558AB1A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408" y="3524644"/>
            <a:ext cx="2016224" cy="3139768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0605F919-4598-E57C-21EB-1392FF8C272E}"/>
              </a:ext>
            </a:extLst>
          </p:cNvPr>
          <p:cNvSpPr txBox="1">
            <a:spLocks/>
          </p:cNvSpPr>
          <p:nvPr/>
        </p:nvSpPr>
        <p:spPr>
          <a:xfrm>
            <a:off x="2495600" y="6189956"/>
            <a:ext cx="6495898" cy="5429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classification is suitable, and the order  of importance</a:t>
            </a:r>
          </a:p>
        </p:txBody>
      </p:sp>
    </p:spTree>
    <p:extLst>
      <p:ext uri="{BB962C8B-B14F-4D97-AF65-F5344CB8AC3E}">
        <p14:creationId xmlns:p14="http://schemas.microsoft.com/office/powerpoint/2010/main" val="122429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51292" y="2273818"/>
            <a:ext cx="3623676" cy="144655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1 data sets</a:t>
            </a:r>
          </a:p>
          <a:p>
            <a:pPr lvl="1"/>
            <a:r>
              <a:rPr lang="en-US" sz="20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 	- </a:t>
            </a:r>
            <a:r>
              <a:rPr lang="en-US" sz="1600" b="0" i="0" u="none" strike="noStrike" baseline="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Uran_ppm_Rohda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lvl="1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           One pt with 238 ppm   	   was removed</a:t>
            </a:r>
            <a:endParaRPr lang="de-DE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lvl="2"/>
            <a:r>
              <a:rPr lang="en-US" sz="1600" b="0" i="0" u="none" strike="noStrike" baseline="0" dirty="0">
                <a:solidFill>
                  <a:srgbClr val="FF0000"/>
                </a:solidFill>
                <a:latin typeface="Palatino Linotype" panose="02040502050505030304" pitchFamily="18" charset="0"/>
              </a:rPr>
              <a:t>        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397316" y="3565495"/>
            <a:ext cx="3727640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Four interpolation tec</a:t>
            </a:r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hniques were used. 1 IDW and 3 Kriging.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	-IDW showed the best result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79342" y="1336890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Uranium Data</a:t>
            </a:r>
          </a:p>
        </p:txBody>
      </p:sp>
      <p:pic>
        <p:nvPicPr>
          <p:cNvPr id="5" name="Picture 4" descr="A map of uranium&#10;&#10;Description automatically generated with low confidence">
            <a:extLst>
              <a:ext uri="{FF2B5EF4-FFF2-40B4-BE49-F238E27FC236}">
                <a16:creationId xmlns:a16="http://schemas.microsoft.com/office/drawing/2014/main" id="{FFCC3AAA-42E1-7498-E490-259808EAD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16" y="1493084"/>
            <a:ext cx="3996196" cy="5119850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8DAD9F61-C760-6685-44FB-34AB5FAB049C}"/>
              </a:ext>
            </a:extLst>
          </p:cNvPr>
          <p:cNvSpPr txBox="1">
            <a:spLocks/>
          </p:cNvSpPr>
          <p:nvPr/>
        </p:nvSpPr>
        <p:spPr>
          <a:xfrm>
            <a:off x="4314145" y="777652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points to raster</a:t>
            </a:r>
          </a:p>
        </p:txBody>
      </p:sp>
      <p:pic>
        <p:nvPicPr>
          <p:cNvPr id="13" name="Picture 12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3E691E44-115C-66B7-7B49-FA4E43528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10101" r="13250" b="8456"/>
          <a:stretch/>
        </p:blipFill>
        <p:spPr>
          <a:xfrm>
            <a:off x="4068317" y="1493084"/>
            <a:ext cx="3167857" cy="3642516"/>
          </a:xfrm>
          <a:prstGeom prst="rect">
            <a:avLst/>
          </a:prstGeom>
        </p:spPr>
      </p:pic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35C2931-15BE-E60D-2A43-8F0134120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r="12279"/>
          <a:stretch/>
        </p:blipFill>
        <p:spPr>
          <a:xfrm>
            <a:off x="4181594" y="4858918"/>
            <a:ext cx="3054580" cy="19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0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51292" y="1988840"/>
            <a:ext cx="3623676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Climate data (Annual average from 1991-2020)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latin typeface="Palatino Linotype" panose="02040502050505030304" pitchFamily="18" charset="0"/>
              </a:rPr>
              <a:t>Three data sets</a:t>
            </a:r>
          </a:p>
          <a:p>
            <a:pPr marL="1371600" lvl="2" indent="-457200">
              <a:buFontTx/>
              <a:buAutoNum type="arabicPeriod"/>
            </a:pPr>
            <a:r>
              <a:rPr lang="en-US" sz="1600" b="0" i="0" u="none" strike="noStrike" baseline="0" dirty="0">
                <a:latin typeface="Palatino Linotype" panose="02040502050505030304" pitchFamily="18" charset="0"/>
              </a:rPr>
              <a:t>Precipitation</a:t>
            </a:r>
            <a:endParaRPr lang="de-DE" sz="1600" dirty="0">
              <a:latin typeface="Palatino Linotype" panose="02040502050505030304" pitchFamily="18" charset="0"/>
            </a:endParaRPr>
          </a:p>
          <a:p>
            <a:pPr marL="1371600" lvl="2" indent="-457200">
              <a:buAutoNum type="arabicPeriod"/>
            </a:pPr>
            <a:r>
              <a:rPr lang="en-US" sz="1600" dirty="0">
                <a:latin typeface="Palatino Linotype" panose="02040502050505030304" pitchFamily="18" charset="0"/>
              </a:rPr>
              <a:t>Air Temperature</a:t>
            </a:r>
          </a:p>
          <a:p>
            <a:pPr marL="1371600" lvl="2" indent="-457200">
              <a:buAutoNum type="arabicPeriod"/>
            </a:pPr>
            <a:r>
              <a:rPr lang="en-US" sz="1600" b="0" i="0" u="none" strike="noStrike" baseline="0" dirty="0">
                <a:latin typeface="Palatino Linotype" panose="02040502050505030304" pitchFamily="18" charset="0"/>
              </a:rPr>
              <a:t>Soil Moisture</a:t>
            </a:r>
          </a:p>
          <a:p>
            <a:pPr marL="1371600" lvl="2" indent="-457200">
              <a:buAutoNum type="arabicPeriod"/>
            </a:pPr>
            <a:r>
              <a:rPr lang="en-US" sz="1600" dirty="0">
                <a:latin typeface="Palatino Linotype" panose="02040502050505030304" pitchFamily="18" charset="0"/>
              </a:rPr>
              <a:t>Soil Temperature</a:t>
            </a:r>
          </a:p>
          <a:p>
            <a:pPr marL="1371600" lvl="2" indent="-457200">
              <a:buAutoNum type="arabicPeriod"/>
            </a:pPr>
            <a:r>
              <a:rPr lang="en-US" sz="1600" b="0" i="0" u="none" strike="noStrike" baseline="0" dirty="0">
                <a:latin typeface="Palatino Linotype" panose="02040502050505030304" pitchFamily="18" charset="0"/>
              </a:rPr>
              <a:t>SAGA wetness Index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25523" y="4437112"/>
            <a:ext cx="3727640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from: DHDN-3degGK-Zone3</a:t>
            </a:r>
          </a:p>
          <a:p>
            <a:pPr algn="ctr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07368" y="135596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Climate Data</a:t>
            </a:r>
          </a:p>
        </p:txBody>
      </p:sp>
      <p:pic>
        <p:nvPicPr>
          <p:cNvPr id="10" name="Picture 9" descr="A picture containing map, screenshot, text&#10;&#10;Description automatically generated">
            <a:extLst>
              <a:ext uri="{FF2B5EF4-FFF2-40B4-BE49-F238E27FC236}">
                <a16:creationId xmlns:a16="http://schemas.microsoft.com/office/drawing/2014/main" id="{9A0B9B1A-B7AB-409A-FF1C-256041815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54" y="1484784"/>
            <a:ext cx="8138394" cy="4896544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58A57E11-3113-A5E0-0AE8-BC7E518E7CBC}"/>
              </a:ext>
            </a:extLst>
          </p:cNvPr>
          <p:cNvSpPr txBox="1"/>
          <p:nvPr/>
        </p:nvSpPr>
        <p:spPr>
          <a:xfrm>
            <a:off x="3359696" y="6381328"/>
            <a:ext cx="8430457" cy="58477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https://opendata.dwd.de/climate_environment/CDC/grids_germany/seasonal/precipitation/</a:t>
            </a:r>
            <a:endParaRPr lang="en-US" sz="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207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33186" y="1674912"/>
            <a:ext cx="3993181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Soil Hydraulic properties (weighted mean of 7 layers)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4 data sets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Saturated Water Content (250km)</a:t>
            </a:r>
          </a:p>
          <a:p>
            <a:pPr marL="1371600" lvl="2" indent="-457200">
              <a:buFontTx/>
              <a:buAutoNum type="arabicPeriod"/>
            </a:pP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Saturated hydraulic conductivity (KS)</a:t>
            </a:r>
            <a:endParaRPr lang="de-DE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Field Capacity </a:t>
            </a: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Wilting point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278334" y="4577608"/>
            <a:ext cx="4089474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Projected from: GCS: WGS 1984</a:t>
            </a:r>
          </a:p>
          <a:p>
            <a:pPr algn="ctr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-- 1k datasets resampled to 250m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07368" y="135596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PROPERTIES</a:t>
            </a:r>
          </a:p>
        </p:txBody>
      </p:sp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67F23755-5AD9-EDCA-A35B-0432A96D3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68" y="1484784"/>
            <a:ext cx="7901191" cy="4869160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6780B8DD-497C-6DF0-4A81-21D5ED7D605D}"/>
              </a:ext>
            </a:extLst>
          </p:cNvPr>
          <p:cNvSpPr txBox="1"/>
          <p:nvPr/>
        </p:nvSpPr>
        <p:spPr>
          <a:xfrm>
            <a:off x="7176119" y="3919364"/>
            <a:ext cx="4851439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latin typeface="Palatino Linotype" panose="02040502050505030304" pitchFamily="18" charset="0"/>
            </a:endParaRPr>
          </a:p>
          <a:p>
            <a:pPr algn="ctr"/>
            <a:r>
              <a:rPr lang="en-US" sz="1600" b="1" dirty="0">
                <a:latin typeface="Palatino Linotype" panose="02040502050505030304" pitchFamily="18" charset="0"/>
              </a:rPr>
              <a:t> Determination of weighted sum</a:t>
            </a:r>
          </a:p>
          <a:p>
            <a:pPr algn="l"/>
            <a:r>
              <a:rPr lang="en-US" sz="1600" dirty="0">
                <a:latin typeface="Palatino Linotype" panose="02040502050505030304" pitchFamily="18" charset="0"/>
              </a:rPr>
              <a:t>--  7 sampling depth of ( 0cm, 5cm, 15cm, 30cm, 60cm, 100cm, 200cm</a:t>
            </a:r>
          </a:p>
          <a:p>
            <a:pPr algn="l"/>
            <a:endParaRPr lang="en-US" sz="1600" dirty="0"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latin typeface="Palatino Linotype" panose="02040502050505030304" pitchFamily="18" charset="0"/>
              </a:rPr>
              <a:t>-- Hydraulic properties decrease with depth</a:t>
            </a:r>
          </a:p>
          <a:p>
            <a:pPr algn="l"/>
            <a:endParaRPr lang="en-US" sz="1600" dirty="0"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latin typeface="Palatino Linotype" panose="02040502050505030304" pitchFamily="18" charset="0"/>
              </a:rPr>
              <a:t>Weighted sum = [soil depth/total soil depth]</a:t>
            </a:r>
          </a:p>
          <a:p>
            <a:pPr algn="l"/>
            <a:r>
              <a:rPr lang="en-US" sz="1600" dirty="0">
                <a:latin typeface="Palatino Linotype" panose="02040502050505030304" pitchFamily="18" charset="0"/>
              </a:rPr>
              <a:t>Weights were inversed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4288B4-3757-E404-1D70-E832E8B951ED}"/>
              </a:ext>
            </a:extLst>
          </p:cNvPr>
          <p:cNvSpPr txBox="1"/>
          <p:nvPr/>
        </p:nvSpPr>
        <p:spPr>
          <a:xfrm>
            <a:off x="4126368" y="6392622"/>
            <a:ext cx="8036990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https://esdac.jrc.ec.europa.eu/tmp_dataset_access_req_68430</a:t>
            </a:r>
            <a:endParaRPr lang="en-US" sz="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05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241497" y="1646863"/>
            <a:ext cx="3623676" cy="295465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Soil Physical properties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4 data sets</a:t>
            </a:r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dirty="0">
                <a:solidFill>
                  <a:srgbClr val="231F20"/>
                </a:solidFill>
                <a:latin typeface="Palatino Linotype" panose="02040502050505030304" pitchFamily="18" charset="0"/>
              </a:rPr>
              <a:t>Clay (250m)</a:t>
            </a:r>
          </a:p>
          <a:p>
            <a:pPr marL="1371600" lvl="2" indent="-457200">
              <a:buFontTx/>
              <a:buAutoNum type="arabicPeriod"/>
            </a:pPr>
            <a:r>
              <a:rPr lang="en-US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Silt</a:t>
            </a:r>
            <a:endParaRPr lang="de-DE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dirty="0">
                <a:solidFill>
                  <a:srgbClr val="231F20"/>
                </a:solidFill>
                <a:latin typeface="Palatino Linotype" panose="02040502050505030304" pitchFamily="18" charset="0"/>
              </a:rPr>
              <a:t>Sand</a:t>
            </a:r>
          </a:p>
          <a:p>
            <a:pPr marL="1371600" lvl="2" indent="-457200">
              <a:buFontTx/>
              <a:buAutoNum type="arabicPeriod"/>
            </a:pPr>
            <a:r>
              <a:rPr lang="de-DE" dirty="0">
                <a:solidFill>
                  <a:srgbClr val="231F20"/>
                </a:solidFill>
                <a:latin typeface="Palatino Linotype" panose="02040502050505030304" pitchFamily="18" charset="0"/>
              </a:rPr>
              <a:t>Coarse fraction</a:t>
            </a:r>
          </a:p>
          <a:p>
            <a:pPr lvl="2"/>
            <a:endParaRPr lang="en-US" b="0" i="0" u="none" strike="noStrike" baseline="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ext Box 4"/>
          <p:cNvSpPr txBox="1"/>
          <p:nvPr/>
        </p:nvSpPr>
        <p:spPr>
          <a:xfrm>
            <a:off x="278334" y="4577608"/>
            <a:ext cx="4089474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Projected from: GCS: WGS 1984</a:t>
            </a:r>
          </a:p>
          <a:p>
            <a:pPr algn="ctr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-- 1k datasets resampled to 250m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07368" y="135596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PROPERTIES</a:t>
            </a:r>
          </a:p>
        </p:txBody>
      </p:sp>
      <p:pic>
        <p:nvPicPr>
          <p:cNvPr id="12" name="Picture 11" descr="A picture containing map&#10;&#10;Description automatically generated">
            <a:extLst>
              <a:ext uri="{FF2B5EF4-FFF2-40B4-BE49-F238E27FC236}">
                <a16:creationId xmlns:a16="http://schemas.microsoft.com/office/drawing/2014/main" id="{172CD379-D7C7-0C8E-EAC5-EEE2181A6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84784"/>
            <a:ext cx="7963976" cy="4896544"/>
          </a:xfrm>
          <a:prstGeom prst="rect">
            <a:avLst/>
          </a:prstGeom>
        </p:spPr>
      </p:pic>
      <p:sp>
        <p:nvSpPr>
          <p:cNvPr id="13" name="Text Box 4">
            <a:extLst>
              <a:ext uri="{FF2B5EF4-FFF2-40B4-BE49-F238E27FC236}">
                <a16:creationId xmlns:a16="http://schemas.microsoft.com/office/drawing/2014/main" id="{D1F9D3DB-F283-3AA8-070C-1A9A7DF4477E}"/>
              </a:ext>
            </a:extLst>
          </p:cNvPr>
          <p:cNvSpPr txBox="1"/>
          <p:nvPr/>
        </p:nvSpPr>
        <p:spPr>
          <a:xfrm>
            <a:off x="4155010" y="6244311"/>
            <a:ext cx="8036990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https://esdac.jrc.ec.europa.eu/tmp_dataset_access_req_68430</a:t>
            </a:r>
            <a:endParaRPr lang="en-US" sz="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4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33186" y="1735749"/>
            <a:ext cx="3730565" cy="249299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Soil Chemical properties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6 data sets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PH (250m)</a:t>
            </a:r>
          </a:p>
          <a:p>
            <a:pPr marL="1371600" lvl="2" indent="-457200">
              <a:buFontTx/>
              <a:buAutoNum type="arabicPeriod"/>
            </a:pP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Cation exchange</a:t>
            </a:r>
            <a:endParaRPr lang="de-DE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Carbon:Nitrogen (C_N)</a:t>
            </a: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CaC03-</a:t>
            </a: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Nitrogen</a:t>
            </a:r>
          </a:p>
          <a:p>
            <a:pPr marL="1371600" lvl="2" indent="-457200">
              <a:buFontTx/>
              <a:buAutoNum type="arabicPeriod"/>
            </a:pPr>
            <a:r>
              <a:rPr lang="de-DE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Phosphorus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278334" y="4577608"/>
            <a:ext cx="4089474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Projected from: GCS: WGS 1984</a:t>
            </a:r>
          </a:p>
          <a:p>
            <a:pPr algn="ctr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-- 1k datasets resampled to 250m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07368" y="135596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PROPERTIES</a:t>
            </a:r>
          </a:p>
        </p:txBody>
      </p:sp>
      <p:pic>
        <p:nvPicPr>
          <p:cNvPr id="10" name="Picture 9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AC20B080-5FFE-41F7-F47C-7F2CC180D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94" y="1484784"/>
            <a:ext cx="7763991" cy="4853111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DF9EBF26-D473-B029-F676-AADB492BFA6D}"/>
              </a:ext>
            </a:extLst>
          </p:cNvPr>
          <p:cNvSpPr txBox="1"/>
          <p:nvPr/>
        </p:nvSpPr>
        <p:spPr>
          <a:xfrm>
            <a:off x="4155010" y="6266522"/>
            <a:ext cx="8036990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https://esdac.jrc.ec.europa.eu/tmp_dataset_access_req_68430</a:t>
            </a:r>
            <a:endParaRPr lang="en-US" sz="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3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133186" y="1735749"/>
            <a:ext cx="3730565" cy="249299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Soil Chemical properties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6 data sets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PH (250m)</a:t>
            </a:r>
          </a:p>
          <a:p>
            <a:pPr marL="1371600" lvl="2" indent="-457200">
              <a:buFontTx/>
              <a:buAutoNum type="arabicPeriod"/>
            </a:pP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Cation exchange</a:t>
            </a:r>
            <a:endParaRPr lang="de-DE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Carbon:Nitrogen (C_N)</a:t>
            </a: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CaC03-</a:t>
            </a:r>
          </a:p>
          <a:p>
            <a:pPr marL="1371600" lvl="2" indent="-457200">
              <a:buFontTx/>
              <a:buAutoNum type="arabicPeriod"/>
            </a:pPr>
            <a:r>
              <a:rPr lang="de-DE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Nitrogen</a:t>
            </a:r>
          </a:p>
          <a:p>
            <a:pPr marL="1371600" lvl="2" indent="-457200">
              <a:buFontTx/>
              <a:buAutoNum type="arabicPeriod"/>
            </a:pPr>
            <a:r>
              <a:rPr lang="de-DE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Phosphorus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278334" y="4577608"/>
            <a:ext cx="4089474" cy="2062103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Projected from: GCS: WGS 1984</a:t>
            </a:r>
          </a:p>
          <a:p>
            <a:pPr algn="ctr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</a:t>
            </a: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-- 1k datasets resampled to 250m</a:t>
            </a:r>
          </a:p>
          <a:p>
            <a:pPr algn="l"/>
            <a:endParaRPr lang="en-US" sz="16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647309-1A9C-4F82-D00E-5DAD50AE6C54}"/>
              </a:ext>
            </a:extLst>
          </p:cNvPr>
          <p:cNvSpPr txBox="1">
            <a:spLocks/>
          </p:cNvSpPr>
          <p:nvPr/>
        </p:nvSpPr>
        <p:spPr>
          <a:xfrm>
            <a:off x="407368" y="135596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PROPERTIES</a:t>
            </a:r>
          </a:p>
        </p:txBody>
      </p:sp>
      <p:pic>
        <p:nvPicPr>
          <p:cNvPr id="10" name="Picture 9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AC20B080-5FFE-41F7-F47C-7F2CC180D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94" y="1484784"/>
            <a:ext cx="7763991" cy="4853111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A0EAE852-BFA6-28A2-D2DE-19C8575185E6}"/>
              </a:ext>
            </a:extLst>
          </p:cNvPr>
          <p:cNvSpPr txBox="1"/>
          <p:nvPr/>
        </p:nvSpPr>
        <p:spPr>
          <a:xfrm>
            <a:off x="4155010" y="6075034"/>
            <a:ext cx="8036990" cy="3385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1600" b="0" dirty="0">
                <a:solidFill>
                  <a:srgbClr val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https://esdac.jrc.ec.europa.eu/tmp_dataset_access_req_68430</a:t>
            </a:r>
            <a:endParaRPr lang="en-US" sz="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4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FF0000"/>
                </a:solidFill>
                <a:latin typeface="Palatino Linotype" panose="02040502050505030304" pitchFamily="18" charset="0"/>
              </a:rPr>
              <a:t>Final Extracted Data *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719C8-9DA3-CB43-1A61-D241C936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" y="1484784"/>
            <a:ext cx="11924210" cy="50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8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296430" y="1516429"/>
            <a:ext cx="8535873" cy="464742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Data required and acquired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VECTOR DATA</a:t>
            </a:r>
          </a:p>
          <a:p>
            <a:pPr algn="l"/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</a:t>
            </a:r>
          </a:p>
          <a:p>
            <a:pPr algn="l"/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Geology </a:t>
            </a:r>
          </a:p>
          <a:p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Uranium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RASTER DATA</a:t>
            </a:r>
          </a:p>
          <a:p>
            <a:pPr algn="l"/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Soil Hydraulic Properties</a:t>
            </a:r>
          </a:p>
          <a:p>
            <a:pPr algn="l"/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Soil Physical Properties</a:t>
            </a:r>
          </a:p>
          <a:p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	- Soil Chemical Properties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Final Extracted Dataset *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Outstanding work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Feature selection, Modelling selection and performance metrics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Thesis &amp; Publishing best model result online (</a:t>
            </a:r>
            <a:r>
              <a:rPr lang="en-US" sz="2000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webmap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2">
            <a:extLst>
              <a:ext uri="{FF2B5EF4-FFF2-40B4-BE49-F238E27FC236}">
                <a16:creationId xmlns:a16="http://schemas.microsoft.com/office/drawing/2014/main" id="{F62B9DD4-6605-36DC-B707-CB9FE7C5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FF0000"/>
                </a:solidFill>
                <a:latin typeface="Palatino Linotype" panose="02040502050505030304" pitchFamily="18" charset="0"/>
              </a:rPr>
              <a:t>Outstanding work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25B089D8-1481-F5D1-8F30-8664A6149602}"/>
              </a:ext>
            </a:extLst>
          </p:cNvPr>
          <p:cNvSpPr txBox="1"/>
          <p:nvPr/>
        </p:nvSpPr>
        <p:spPr>
          <a:xfrm>
            <a:off x="479376" y="1521658"/>
            <a:ext cx="5328592" cy="572464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Algorithm being built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Model selection and building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In progress</a:t>
            </a:r>
          </a:p>
          <a:p>
            <a:pPr lvl="1"/>
            <a:endParaRPr lang="en-US" sz="24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Model validation and performance metrics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Not yet started</a:t>
            </a:r>
          </a:p>
          <a:p>
            <a:pPr lvl="1"/>
            <a:endParaRPr lang="en-US" sz="2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Publishing results as a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webmap</a:t>
            </a:r>
            <a:endParaRPr 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Not yet started</a:t>
            </a:r>
          </a:p>
          <a:p>
            <a:pPr lvl="1"/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A2EEE7-6762-EA6C-E724-6232EE2E6D6F}"/>
              </a:ext>
            </a:extLst>
          </p:cNvPr>
          <p:cNvSpPr txBox="1"/>
          <p:nvPr/>
        </p:nvSpPr>
        <p:spPr>
          <a:xfrm>
            <a:off x="6023992" y="1431479"/>
            <a:ext cx="4536504" cy="286232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THESIS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rgbClr val="231F20"/>
                </a:solidFill>
                <a:latin typeface="Palatino Linotype" panose="02040502050505030304" pitchFamily="18" charset="0"/>
              </a:rPr>
              <a:t>Literature review and structure of thesis in progress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0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s you - The Ascent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98228"/>
            <a:ext cx="9525000" cy="28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/>
          <a:stretch>
            <a:fillRect/>
          </a:stretch>
        </p:blipFill>
        <p:spPr>
          <a:xfrm>
            <a:off x="7125082" y="1654334"/>
            <a:ext cx="5066918" cy="37908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Required &amp; Acquired</a:t>
            </a:r>
          </a:p>
        </p:txBody>
      </p:sp>
      <p:pic>
        <p:nvPicPr>
          <p:cNvPr id="2" name="Picture 1" descr="Table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1" t="-103" r="781" b="45767"/>
          <a:stretch>
            <a:fillRect/>
          </a:stretch>
        </p:blipFill>
        <p:spPr>
          <a:xfrm>
            <a:off x="2097877" y="1616033"/>
            <a:ext cx="5240981" cy="4597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336" y="1616033"/>
            <a:ext cx="2592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(GRP data)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Predictor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1:300k Geological Map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Lineament Map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later processed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67FD443-50ED-20AB-607C-C1EE54608E1A}"/>
              </a:ext>
            </a:extLst>
          </p:cNvPr>
          <p:cNvSpPr txBox="1"/>
          <p:nvPr/>
        </p:nvSpPr>
        <p:spPr>
          <a:xfrm>
            <a:off x="4583832" y="5644638"/>
            <a:ext cx="7454507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All above data acquired and further processed</a:t>
            </a:r>
            <a:endParaRPr lang="en-US" sz="2000" b="1" i="1" u="none" strike="noStrike" baseline="0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7" name="Text Box 4"/>
          <p:cNvSpPr txBox="1"/>
          <p:nvPr/>
        </p:nvSpPr>
        <p:spPr>
          <a:xfrm>
            <a:off x="296430" y="1793179"/>
            <a:ext cx="6807682" cy="200054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Radon Measurement data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Two data sets</a:t>
            </a:r>
          </a:p>
          <a:p>
            <a:pPr marL="1371600" lvl="2" indent="-457200">
              <a:buAutoNum type="arabicPeriod"/>
            </a:pPr>
            <a:r>
              <a:rPr lang="en-US" sz="160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Bodenluftmessungen_Hessische_Radonstrategie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[</a:t>
            </a:r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BHR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] (696, 71)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1371600" lvl="2" indent="-457200">
              <a:buAutoNum type="arabicPeriod"/>
            </a:pPr>
            <a:r>
              <a:rPr lang="en-US" sz="1600" b="0" i="0" u="none" strike="noStrike" baseline="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Bodenluftmessungen_Weitere</a:t>
            </a: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 [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Palatino Linotype" panose="02040502050505030304" pitchFamily="18" charset="0"/>
              </a:rPr>
              <a:t>BW</a:t>
            </a: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] (255, 68)</a:t>
            </a:r>
          </a:p>
          <a:p>
            <a:pPr lvl="2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Total of 951 measured points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7405650" y="1305431"/>
            <a:ext cx="4271749" cy="224676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ETRS89 / UTM zone 32N EPSG : 25832</a:t>
            </a: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600" b="0" i="1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This CRS was used for the whole data exploration and cleaning process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13F3BF4-0277-5956-BB30-A2F758F51B56}"/>
              </a:ext>
            </a:extLst>
          </p:cNvPr>
          <p:cNvSpPr txBox="1"/>
          <p:nvPr/>
        </p:nvSpPr>
        <p:spPr>
          <a:xfrm>
            <a:off x="7572164" y="3573502"/>
            <a:ext cx="4968552" cy="34163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Preliminary data exploration</a:t>
            </a: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 222 (Bqm3) &amp; (KBqm3)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For Dataset ‘BW’</a:t>
            </a: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     - PERMEABILITÄT_E15M2</a:t>
            </a:r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 = 59 available</a:t>
            </a:r>
          </a:p>
          <a:p>
            <a:pPr algn="l"/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       corresponding to the GRP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Huge difference in permeability readings</a:t>
            </a: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      - BHR  range = 0.02 -  225</a:t>
            </a:r>
          </a:p>
          <a:p>
            <a:pPr algn="l"/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      - BW range  = 19 -  2396</a:t>
            </a: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48BD8-B845-D469-1FFB-41D3400C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70" y="4093150"/>
            <a:ext cx="6847433" cy="2183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E85BE4B1-1360-F089-7674-7D69A9670448}"/>
              </a:ext>
            </a:extLst>
          </p:cNvPr>
          <p:cNvSpPr txBox="1"/>
          <p:nvPr/>
        </p:nvSpPr>
        <p:spPr>
          <a:xfrm>
            <a:off x="2996764" y="5968380"/>
            <a:ext cx="12990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Dataset BW</a:t>
            </a:r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41944F14-76DD-82A3-D6B4-A44972666931}"/>
              </a:ext>
            </a:extLst>
          </p:cNvPr>
          <p:cNvSpPr txBox="1">
            <a:spLocks/>
          </p:cNvSpPr>
          <p:nvPr/>
        </p:nvSpPr>
        <p:spPr>
          <a:xfrm>
            <a:off x="351374" y="1374078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RADON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2" name="Text Box 4"/>
          <p:cNvSpPr txBox="1"/>
          <p:nvPr/>
        </p:nvSpPr>
        <p:spPr>
          <a:xfrm>
            <a:off x="327104" y="4499522"/>
            <a:ext cx="2027341" cy="172354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Projected CRS: 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ETRS89 / UTM zone 32N</a:t>
            </a: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31F20"/>
                </a:solidFill>
                <a:latin typeface="Palatino Linotype" panose="02040502050505030304" pitchFamily="18" charset="0"/>
              </a:rPr>
              <a:t>EPSG : 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25832</a:t>
            </a:r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180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B727E54-4691-CF26-DDB2-61967A8C1FEE}"/>
              </a:ext>
            </a:extLst>
          </p:cNvPr>
          <p:cNvSpPr txBox="1">
            <a:spLocks/>
          </p:cNvSpPr>
          <p:nvPr/>
        </p:nvSpPr>
        <p:spPr>
          <a:xfrm>
            <a:off x="421056" y="1396575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Radon Data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BB154DF-DFB6-62CA-E0A9-8A011A7BE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9051" r="13250" b="8001"/>
          <a:stretch/>
        </p:blipFill>
        <p:spPr>
          <a:xfrm>
            <a:off x="2260492" y="1556792"/>
            <a:ext cx="4168188" cy="4808841"/>
          </a:xfrm>
          <a:prstGeom prst="rect">
            <a:avLst/>
          </a:prstGeom>
        </p:spPr>
      </p:pic>
      <p:pic>
        <p:nvPicPr>
          <p:cNvPr id="8" name="Picture 7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897852A9-A52F-42E3-D305-C2EA4C248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7179" r="13250" b="9051"/>
          <a:stretch/>
        </p:blipFill>
        <p:spPr>
          <a:xfrm>
            <a:off x="6744072" y="1661786"/>
            <a:ext cx="4127331" cy="4703848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9E28B92C-C463-28A0-9AC9-CDD7904FF670}"/>
              </a:ext>
            </a:extLst>
          </p:cNvPr>
          <p:cNvSpPr txBox="1"/>
          <p:nvPr/>
        </p:nvSpPr>
        <p:spPr>
          <a:xfrm>
            <a:off x="2635278" y="1661786"/>
            <a:ext cx="30286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600" b="1" dirty="0" err="1">
                <a:latin typeface="Palatino Linotype" panose="02040502050505030304" pitchFamily="18" charset="0"/>
              </a:rPr>
              <a:t>Bodenluftmessungen_Hessische_Radonstrategie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7C9BCC0-4F21-F1D6-A98B-C2CA07B91223}"/>
              </a:ext>
            </a:extLst>
          </p:cNvPr>
          <p:cNvSpPr txBox="1"/>
          <p:nvPr/>
        </p:nvSpPr>
        <p:spPr>
          <a:xfrm>
            <a:off x="7031214" y="1769507"/>
            <a:ext cx="30286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600" b="1" i="0" u="none" strike="noStrike" baseline="0" dirty="0" err="1">
                <a:latin typeface="Palatino Linotype" panose="02040502050505030304" pitchFamily="18" charset="0"/>
              </a:rPr>
              <a:t>Bodenluftmessungen_Weitere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1ADCB54-6CCD-F4A1-8914-253CA00C012C}"/>
              </a:ext>
            </a:extLst>
          </p:cNvPr>
          <p:cNvSpPr txBox="1"/>
          <p:nvPr/>
        </p:nvSpPr>
        <p:spPr>
          <a:xfrm>
            <a:off x="898830" y="3215583"/>
            <a:ext cx="17364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Sampling no. = 696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A86D31F-E934-06BD-3D40-B3DB88CE50D8}"/>
              </a:ext>
            </a:extLst>
          </p:cNvPr>
          <p:cNvSpPr txBox="1"/>
          <p:nvPr/>
        </p:nvSpPr>
        <p:spPr>
          <a:xfrm>
            <a:off x="10776520" y="2968501"/>
            <a:ext cx="12961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Sampling no. = 255</a:t>
            </a:r>
          </a:p>
        </p:txBody>
      </p:sp>
    </p:spTree>
    <p:extLst>
      <p:ext uri="{BB962C8B-B14F-4D97-AF65-F5344CB8AC3E}">
        <p14:creationId xmlns:p14="http://schemas.microsoft.com/office/powerpoint/2010/main" val="232315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392144" y="5877272"/>
            <a:ext cx="387235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https://www.health.state.mn.us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9F34A6BB-2A7A-40EC-44B8-FE8DAC4E2893}"/>
              </a:ext>
            </a:extLst>
          </p:cNvPr>
          <p:cNvSpPr txBox="1"/>
          <p:nvPr/>
        </p:nvSpPr>
        <p:spPr>
          <a:xfrm>
            <a:off x="296431" y="1906864"/>
            <a:ext cx="6480720" cy="1261884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Radon data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Merged dataset</a:t>
            </a:r>
          </a:p>
          <a:p>
            <a:pPr lvl="2"/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951 data pts,  95</a:t>
            </a:r>
            <a:r>
              <a:rPr lang="en-US" sz="1600" b="0" i="0" u="none" strike="noStrike" baseline="0" dirty="0">
                <a:solidFill>
                  <a:srgbClr val="231F20"/>
                </a:solidFill>
                <a:latin typeface="Palatino Linotype" panose="02040502050505030304" pitchFamily="18" charset="0"/>
              </a:rPr>
              <a:t> features (attributes)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144995C-D446-DC1C-DE11-2D71E090089B}"/>
              </a:ext>
            </a:extLst>
          </p:cNvPr>
          <p:cNvSpPr txBox="1"/>
          <p:nvPr/>
        </p:nvSpPr>
        <p:spPr>
          <a:xfrm>
            <a:off x="286501" y="3036576"/>
            <a:ext cx="6480720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Features of Interest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GK300_GEOL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RADON_RN_222_KBQM3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RADON_RN_222_BQL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PERMEABILITÄT_E15M2 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RADONPOTENZIAL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RADONKONZE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BF424C4-519D-FD59-0113-3985B7D3CEE9}"/>
              </a:ext>
            </a:extLst>
          </p:cNvPr>
          <p:cNvSpPr txBox="1"/>
          <p:nvPr/>
        </p:nvSpPr>
        <p:spPr>
          <a:xfrm>
            <a:off x="6175084" y="1149705"/>
            <a:ext cx="468052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  <a:latin typeface="Palatino Linotype" panose="02040502050505030304" pitchFamily="18" charset="0"/>
              </a:rPr>
              <a:t>RADONPOTENZIAL</a:t>
            </a:r>
          </a:p>
        </p:txBody>
      </p:sp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6336ED7-5C88-41D9-7CC2-B5AD110B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1"/>
          <a:stretch/>
        </p:blipFill>
        <p:spPr>
          <a:xfrm>
            <a:off x="5375920" y="1751589"/>
            <a:ext cx="5479338" cy="1137053"/>
          </a:xfrm>
          <a:prstGeom prst="rect">
            <a:avLst/>
          </a:prstGeom>
        </p:spPr>
      </p:pic>
      <p:pic>
        <p:nvPicPr>
          <p:cNvPr id="14" name="Picture 1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DB2D0CD9-A339-A28B-C94B-4E60D04F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66" y="3108978"/>
            <a:ext cx="5479338" cy="1435100"/>
          </a:xfrm>
          <a:prstGeom prst="rect">
            <a:avLst/>
          </a:prstGeom>
        </p:spPr>
      </p:pic>
      <p:sp>
        <p:nvSpPr>
          <p:cNvPr id="15" name="Text Box 4">
            <a:extLst>
              <a:ext uri="{FF2B5EF4-FFF2-40B4-BE49-F238E27FC236}">
                <a16:creationId xmlns:a16="http://schemas.microsoft.com/office/drawing/2014/main" id="{2E5A8462-F710-1789-A8F0-CD36CA46ECD1}"/>
              </a:ext>
            </a:extLst>
          </p:cNvPr>
          <p:cNvSpPr txBox="1"/>
          <p:nvPr/>
        </p:nvSpPr>
        <p:spPr>
          <a:xfrm>
            <a:off x="6899785" y="1507898"/>
            <a:ext cx="21522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Extremely high values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58B83EA-2722-7DD2-A285-5B9D99F2E368}"/>
              </a:ext>
            </a:extLst>
          </p:cNvPr>
          <p:cNvSpPr txBox="1"/>
          <p:nvPr/>
        </p:nvSpPr>
        <p:spPr>
          <a:xfrm>
            <a:off x="7176120" y="2821778"/>
            <a:ext cx="15121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Negative values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AC9669-2BEC-EF0E-CB50-A2ABF605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1" y="4887956"/>
            <a:ext cx="5479683" cy="1512432"/>
          </a:xfrm>
          <a:prstGeom prst="rect">
            <a:avLst/>
          </a:prstGeom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CF3FF947-21DF-7A3F-1147-5079EB0DA84E}"/>
              </a:ext>
            </a:extLst>
          </p:cNvPr>
          <p:cNvSpPr txBox="1"/>
          <p:nvPr/>
        </p:nvSpPr>
        <p:spPr>
          <a:xfrm>
            <a:off x="6899785" y="4591305"/>
            <a:ext cx="1832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Column Formatting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A5737E39-04B9-A13C-4F1C-FAD48D8D2DCA}"/>
              </a:ext>
            </a:extLst>
          </p:cNvPr>
          <p:cNvSpPr txBox="1"/>
          <p:nvPr/>
        </p:nvSpPr>
        <p:spPr>
          <a:xfrm>
            <a:off x="10981829" y="3744021"/>
            <a:ext cx="101882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removed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FEB23B3B-0F7D-7A47-A4C7-D656CB15D6B9}"/>
              </a:ext>
            </a:extLst>
          </p:cNvPr>
          <p:cNvSpPr txBox="1"/>
          <p:nvPr/>
        </p:nvSpPr>
        <p:spPr>
          <a:xfrm>
            <a:off x="10992545" y="2166226"/>
            <a:ext cx="101882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removed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DB71B5E-D1B0-5448-D017-46D1DF0DBAB6}"/>
              </a:ext>
            </a:extLst>
          </p:cNvPr>
          <p:cNvSpPr txBox="1"/>
          <p:nvPr/>
        </p:nvSpPr>
        <p:spPr>
          <a:xfrm>
            <a:off x="10826588" y="4951674"/>
            <a:ext cx="13507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Reformat column to float</a:t>
            </a:r>
          </a:p>
          <a:p>
            <a:endParaRPr lang="en-US" sz="14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Replace (“,” with “.”</a:t>
            </a:r>
          </a:p>
        </p:txBody>
      </p:sp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421056" y="1396575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9F34A6BB-2A7A-40EC-44B8-FE8DAC4E2893}"/>
              </a:ext>
            </a:extLst>
          </p:cNvPr>
          <p:cNvSpPr txBox="1"/>
          <p:nvPr/>
        </p:nvSpPr>
        <p:spPr>
          <a:xfrm>
            <a:off x="237752" y="1949925"/>
            <a:ext cx="5483324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algn="l"/>
            <a:endParaRPr lang="en-US" sz="20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is available</a:t>
            </a:r>
          </a:p>
          <a:p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2. Using GRP/</a:t>
            </a:r>
            <a:r>
              <a:rPr lang="en-US" sz="2000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CRn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eq. </a:t>
            </a:r>
          </a:p>
          <a:p>
            <a:r>
              <a:rPr lang="en-US" sz="2000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GRP = </a:t>
            </a:r>
            <a:r>
              <a:rPr lang="en-US" sz="1600" dirty="0" err="1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CRn</a:t>
            </a:r>
            <a:r>
              <a:rPr lang="en-US" sz="1600" dirty="0">
                <a:solidFill>
                  <a:srgbClr val="00B0F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/ (−log10  (k) − 10)</a:t>
            </a:r>
          </a:p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              (Method ineligible because)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231F20"/>
                </a:solidFill>
                <a:latin typeface="Palatino Linotype" panose="02040502050505030304" pitchFamily="18" charset="0"/>
              </a:rPr>
              <a:t>K map values are negative values</a:t>
            </a:r>
          </a:p>
          <a:p>
            <a:pPr lvl="1"/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3.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Correlation and regression of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‘BHR Map’</a:t>
            </a:r>
          </a:p>
          <a:p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             (Method ineligible because)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Palatino Linotype" panose="02040502050505030304" pitchFamily="18" charset="0"/>
              </a:rPr>
              <a:t>Many factors affect </a:t>
            </a:r>
            <a:r>
              <a:rPr lang="en-US" sz="1600" dirty="0" err="1">
                <a:latin typeface="Palatino Linotype" panose="02040502050505030304" pitchFamily="18" charset="0"/>
              </a:rPr>
              <a:t>CRn</a:t>
            </a:r>
            <a:endParaRPr lang="en-US" sz="1600" dirty="0">
              <a:latin typeface="Palatino Linotype" panose="0204050205050503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Palatino Linotype" panose="02040502050505030304" pitchFamily="18" charset="0"/>
              </a:rPr>
              <a:t>Parameter ‘k’ is not always continue in space</a:t>
            </a: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lvl="2"/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BF424C4-519D-FD59-0113-3985B7D3CEE9}"/>
              </a:ext>
            </a:extLst>
          </p:cNvPr>
          <p:cNvSpPr txBox="1"/>
          <p:nvPr/>
        </p:nvSpPr>
        <p:spPr>
          <a:xfrm>
            <a:off x="5306255" y="1405852"/>
            <a:ext cx="576771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Correlation and regression of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‘BHR Map’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DB71B5E-D1B0-5448-D017-46D1DF0DBAB6}"/>
              </a:ext>
            </a:extLst>
          </p:cNvPr>
          <p:cNvSpPr txBox="1"/>
          <p:nvPr/>
        </p:nvSpPr>
        <p:spPr>
          <a:xfrm>
            <a:off x="10056441" y="2061728"/>
            <a:ext cx="189406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--Strong correlation between [Observed and Modelled </a:t>
            </a:r>
          </a:p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RADONPOTENIAL for IDW interpolation</a:t>
            </a:r>
          </a:p>
        </p:txBody>
      </p:sp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396481" y="1386862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Filling N/A Data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0701EC-0E70-D827-404C-68E7F0D7B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04" y="1549815"/>
            <a:ext cx="5198530" cy="2599265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C43926-9776-D625-B7BD-D6EA0EC1F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36" y="3899910"/>
            <a:ext cx="3881349" cy="2587566"/>
          </a:xfrm>
          <a:prstGeom prst="rect">
            <a:avLst/>
          </a:prstGeom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CF3FF947-21DF-7A3F-1147-5079EB0DA84E}"/>
              </a:ext>
            </a:extLst>
          </p:cNvPr>
          <p:cNvSpPr txBox="1"/>
          <p:nvPr/>
        </p:nvSpPr>
        <p:spPr>
          <a:xfrm rot="16200000">
            <a:off x="5038066" y="4937049"/>
            <a:ext cx="1832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CRN (KBqm3 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74993377-4F74-A8B7-8854-D76FD195D8F1}"/>
              </a:ext>
            </a:extLst>
          </p:cNvPr>
          <p:cNvSpPr txBox="1"/>
          <p:nvPr/>
        </p:nvSpPr>
        <p:spPr>
          <a:xfrm>
            <a:off x="6960096" y="6345286"/>
            <a:ext cx="18321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Radon </a:t>
            </a:r>
            <a:r>
              <a:rPr lang="en-US" sz="1400" dirty="0" err="1">
                <a:latin typeface="Palatino Linotype" panose="02040502050505030304" pitchFamily="18" charset="0"/>
              </a:rPr>
              <a:t>Poten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A6526856-2AAA-D4A7-785A-0E3A5597D6B2}"/>
              </a:ext>
            </a:extLst>
          </p:cNvPr>
          <p:cNvSpPr txBox="1"/>
          <p:nvPr/>
        </p:nvSpPr>
        <p:spPr>
          <a:xfrm>
            <a:off x="9697784" y="4829327"/>
            <a:ext cx="20148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Regression equation shows strong promise</a:t>
            </a:r>
          </a:p>
        </p:txBody>
      </p:sp>
    </p:spTree>
    <p:extLst>
      <p:ext uri="{BB962C8B-B14F-4D97-AF65-F5344CB8AC3E}">
        <p14:creationId xmlns:p14="http://schemas.microsoft.com/office/powerpoint/2010/main" val="155862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BF424C4-519D-FD59-0113-3985B7D3CEE9}"/>
              </a:ext>
            </a:extLst>
          </p:cNvPr>
          <p:cNvSpPr txBox="1"/>
          <p:nvPr/>
        </p:nvSpPr>
        <p:spPr>
          <a:xfrm>
            <a:off x="5301377" y="938638"/>
            <a:ext cx="576771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3.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Correlation and regression of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‘BHR Map’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DB71B5E-D1B0-5448-D017-46D1DF0DBAB6}"/>
              </a:ext>
            </a:extLst>
          </p:cNvPr>
          <p:cNvSpPr txBox="1"/>
          <p:nvPr/>
        </p:nvSpPr>
        <p:spPr>
          <a:xfrm>
            <a:off x="9935663" y="1642630"/>
            <a:ext cx="1920977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Box plot stats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Mean = 26.1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  </a:t>
            </a:r>
            <a:r>
              <a:rPr lang="en-US" sz="1600" dirty="0" err="1">
                <a:latin typeface="Palatino Linotype" panose="02040502050505030304" pitchFamily="18" charset="0"/>
              </a:rPr>
              <a:t>iqr</a:t>
            </a:r>
            <a:r>
              <a:rPr lang="en-US" sz="1600" dirty="0">
                <a:latin typeface="Palatino Linotype" panose="02040502050505030304" pitchFamily="18" charset="0"/>
              </a:rPr>
              <a:t> = 25.1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  q1 =  4.8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  median = 17.1</a:t>
            </a:r>
          </a:p>
          <a:p>
            <a:r>
              <a:rPr lang="en-US" sz="1600" dirty="0">
                <a:latin typeface="Palatino Linotype" panose="02040502050505030304" pitchFamily="18" charset="0"/>
              </a:rPr>
              <a:t>  q3 = 29.9</a:t>
            </a:r>
          </a:p>
        </p:txBody>
      </p:sp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448259" y="1338748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Outliers</a:t>
            </a:r>
          </a:p>
        </p:txBody>
      </p:sp>
      <p:pic>
        <p:nvPicPr>
          <p:cNvPr id="16" name="Picture 1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58365656-5E30-92BB-8279-B3326EE76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1709" r="9540"/>
          <a:stretch/>
        </p:blipFill>
        <p:spPr>
          <a:xfrm>
            <a:off x="5574656" y="1519275"/>
            <a:ext cx="4292360" cy="2341773"/>
          </a:xfrm>
          <a:prstGeom prst="rect">
            <a:avLst/>
          </a:prstGeom>
        </p:spPr>
      </p:pic>
      <p:pic>
        <p:nvPicPr>
          <p:cNvPr id="20" name="Picture 19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336636FB-F1A6-8C05-614D-7AF9CC14E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1709" r="9540"/>
          <a:stretch/>
        </p:blipFill>
        <p:spPr>
          <a:xfrm>
            <a:off x="5629304" y="3895539"/>
            <a:ext cx="4183063" cy="2341773"/>
          </a:xfrm>
          <a:prstGeom prst="rect">
            <a:avLst/>
          </a:prstGeom>
        </p:spPr>
      </p:pic>
      <p:pic>
        <p:nvPicPr>
          <p:cNvPr id="26" name="Picture 2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FC5EE426-13C4-F165-F8AE-9EC2B1D03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0101" r="21651" b="9050"/>
          <a:stretch/>
        </p:blipFill>
        <p:spPr>
          <a:xfrm>
            <a:off x="179958" y="1988840"/>
            <a:ext cx="3353107" cy="469435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A6526856-2AAA-D4A7-785A-0E3A5597D6B2}"/>
              </a:ext>
            </a:extLst>
          </p:cNvPr>
          <p:cNvSpPr txBox="1"/>
          <p:nvPr/>
        </p:nvSpPr>
        <p:spPr>
          <a:xfrm>
            <a:off x="3524743" y="3260517"/>
            <a:ext cx="177663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-- </a:t>
            </a:r>
            <a:r>
              <a:rPr lang="en-US" b="1" dirty="0">
                <a:latin typeface="Palatino Linotype" panose="02040502050505030304" pitchFamily="18" charset="0"/>
              </a:rPr>
              <a:t>Bad Nauheim </a:t>
            </a:r>
            <a:r>
              <a:rPr lang="en-US" dirty="0">
                <a:latin typeface="Palatino Linotype" panose="02040502050505030304" pitchFamily="18" charset="0"/>
              </a:rPr>
              <a:t>and </a:t>
            </a:r>
            <a:r>
              <a:rPr lang="en-US" b="1" dirty="0" err="1">
                <a:latin typeface="Palatino Linotype" panose="02040502050505030304" pitchFamily="18" charset="0"/>
              </a:rPr>
              <a:t>Kerenbach</a:t>
            </a:r>
            <a:r>
              <a:rPr lang="en-US" dirty="0">
                <a:latin typeface="Palatino Linotype" panose="02040502050505030304" pitchFamily="18" charset="0"/>
              </a:rPr>
              <a:t> have the highest number of null values</a:t>
            </a: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955A9800-97B7-A525-5E5F-3665D18388E7}"/>
              </a:ext>
            </a:extLst>
          </p:cNvPr>
          <p:cNvSpPr txBox="1"/>
          <p:nvPr/>
        </p:nvSpPr>
        <p:spPr>
          <a:xfrm>
            <a:off x="9867016" y="4695605"/>
            <a:ext cx="20148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</a:rPr>
              <a:t>-- Most values are below 100 KBqm3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FE734B9-C7EC-493E-5426-730581BF3FCF}"/>
              </a:ext>
            </a:extLst>
          </p:cNvPr>
          <p:cNvSpPr txBox="1"/>
          <p:nvPr/>
        </p:nvSpPr>
        <p:spPr>
          <a:xfrm>
            <a:off x="7032104" y="1542801"/>
            <a:ext cx="20148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Box plot of GRP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9464F396-F017-B667-7FD7-E82E6FC4CC5D}"/>
              </a:ext>
            </a:extLst>
          </p:cNvPr>
          <p:cNvSpPr txBox="1"/>
          <p:nvPr/>
        </p:nvSpPr>
        <p:spPr>
          <a:xfrm>
            <a:off x="7051129" y="3966517"/>
            <a:ext cx="20148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Strip plot of GRP</a:t>
            </a:r>
          </a:p>
        </p:txBody>
      </p:sp>
    </p:spTree>
    <p:extLst>
      <p:ext uri="{BB962C8B-B14F-4D97-AF65-F5344CB8AC3E}">
        <p14:creationId xmlns:p14="http://schemas.microsoft.com/office/powerpoint/2010/main" val="43739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el 2"/>
          <p:cNvSpPr>
            <a:spLocks noGrp="1"/>
          </p:cNvSpPr>
          <p:nvPr>
            <p:ph type="title"/>
          </p:nvPr>
        </p:nvSpPr>
        <p:spPr>
          <a:xfrm>
            <a:off x="241497" y="548680"/>
            <a:ext cx="9814943" cy="8382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Data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BF424C4-519D-FD59-0113-3985B7D3CEE9}"/>
              </a:ext>
            </a:extLst>
          </p:cNvPr>
          <p:cNvSpPr txBox="1"/>
          <p:nvPr/>
        </p:nvSpPr>
        <p:spPr>
          <a:xfrm>
            <a:off x="5301377" y="938638"/>
            <a:ext cx="576771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</a:rPr>
              <a:t>3. 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Correlation and regression of </a:t>
            </a:r>
            <a:r>
              <a:rPr lang="en-US" sz="2000" dirty="0">
                <a:solidFill>
                  <a:srgbClr val="231F2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‘BHR Map’</a:t>
            </a:r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AB0D7823-3212-9808-EF27-919FDCA6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12201" r="21651" b="9051"/>
          <a:stretch/>
        </p:blipFill>
        <p:spPr>
          <a:xfrm>
            <a:off x="119336" y="1628800"/>
            <a:ext cx="3960440" cy="5400600"/>
          </a:xfrm>
          <a:prstGeom prst="rect">
            <a:avLst/>
          </a:prstGeom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A6526856-2AAA-D4A7-785A-0E3A5597D6B2}"/>
              </a:ext>
            </a:extLst>
          </p:cNvPr>
          <p:cNvSpPr txBox="1"/>
          <p:nvPr/>
        </p:nvSpPr>
        <p:spPr>
          <a:xfrm>
            <a:off x="4079776" y="4695605"/>
            <a:ext cx="177663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-- </a:t>
            </a:r>
            <a:r>
              <a:rPr lang="en-US" b="1" dirty="0">
                <a:latin typeface="Palatino Linotype" panose="02040502050505030304" pitchFamily="18" charset="0"/>
              </a:rPr>
              <a:t>Final Measure points of </a:t>
            </a:r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744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itel 2">
            <a:extLst>
              <a:ext uri="{FF2B5EF4-FFF2-40B4-BE49-F238E27FC236}">
                <a16:creationId xmlns:a16="http://schemas.microsoft.com/office/drawing/2014/main" id="{DD1044AE-8890-4A4F-E823-006C98B113CE}"/>
              </a:ext>
            </a:extLst>
          </p:cNvPr>
          <p:cNvSpPr txBox="1">
            <a:spLocks/>
          </p:cNvSpPr>
          <p:nvPr/>
        </p:nvSpPr>
        <p:spPr>
          <a:xfrm>
            <a:off x="911424" y="1208144"/>
            <a:ext cx="483024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A66EC-D2CF-B86E-03DD-5891E5BA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80" y="1512500"/>
            <a:ext cx="8133657" cy="2780596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26E25DD1-2B6C-B3AA-1F2E-16D0C3B2C547}"/>
              </a:ext>
            </a:extLst>
          </p:cNvPr>
          <p:cNvSpPr txBox="1"/>
          <p:nvPr/>
        </p:nvSpPr>
        <p:spPr>
          <a:xfrm>
            <a:off x="6528048" y="3987719"/>
            <a:ext cx="6480720" cy="233910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b="0" i="0" u="none" strike="noStrike" baseline="0" dirty="0">
              <a:solidFill>
                <a:srgbClr val="231F20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Features of interest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Strata (</a:t>
            </a:r>
            <a:r>
              <a:rPr lang="en-US" sz="160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hlnug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Rn222 conc. (Bqlm3)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Rn222 conc. (KBqlm3)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Rn222 conc. (Intervals)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Permeability (e-15m2)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rgbClr val="231F20"/>
                </a:solidFill>
                <a:latin typeface="Palatino Linotype" panose="02040502050505030304" pitchFamily="18" charset="0"/>
              </a:rPr>
              <a:t>Cordinates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 &amp; Geometry(</a:t>
            </a:r>
            <a:r>
              <a:rPr lang="en-US" sz="1600" dirty="0">
                <a:solidFill>
                  <a:srgbClr val="FF0000"/>
                </a:solidFill>
                <a:latin typeface="Palatino Linotype" panose="02040502050505030304" pitchFamily="18" charset="0"/>
              </a:rPr>
              <a:t>for python interface</a:t>
            </a: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231F20"/>
                </a:solidFill>
                <a:latin typeface="Palatino Linotype" panose="02040502050505030304" pitchFamily="18" charset="0"/>
              </a:rPr>
              <a:t>Landkreis</a:t>
            </a:r>
          </a:p>
        </p:txBody>
      </p:sp>
    </p:spTree>
    <p:extLst>
      <p:ext uri="{BB962C8B-B14F-4D97-AF65-F5344CB8AC3E}">
        <p14:creationId xmlns:p14="http://schemas.microsoft.com/office/powerpoint/2010/main" val="1325003261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äsentationsvorlage_BWL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1199</Words>
  <Application>Microsoft Office PowerPoint</Application>
  <PresentationFormat>Widescreen</PresentationFormat>
  <Paragraphs>289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Bitstream Charter</vt:lpstr>
      <vt:lpstr>Calibri</vt:lpstr>
      <vt:lpstr>Calibri Light</vt:lpstr>
      <vt:lpstr>Palatino Linotype</vt:lpstr>
      <vt:lpstr>Stafford</vt:lpstr>
      <vt:lpstr>Times New Roman</vt:lpstr>
      <vt:lpstr>Wingdings</vt:lpstr>
      <vt:lpstr>Präsentationsvorlage_BWL9</vt:lpstr>
      <vt:lpstr>1_Präsentationsvorlage_BWL9</vt:lpstr>
      <vt:lpstr>Using Machine Learning methods for  Geogenic Radon potential Mapping in Hessen</vt:lpstr>
      <vt:lpstr>Contents</vt:lpstr>
      <vt:lpstr>Data Required &amp; Acquired</vt:lpstr>
      <vt:lpstr>Vector Data</vt:lpstr>
      <vt:lpstr>Vector Data</vt:lpstr>
      <vt:lpstr>Vector Data</vt:lpstr>
      <vt:lpstr>Vector Data</vt:lpstr>
      <vt:lpstr>Vector Data</vt:lpstr>
      <vt:lpstr>Vector Data</vt:lpstr>
      <vt:lpstr>Vector Data</vt:lpstr>
      <vt:lpstr>Comparing Geology classification 1.</vt:lpstr>
      <vt:lpstr>Comparing Geology classification 2. </vt:lpstr>
      <vt:lpstr>Vector Data</vt:lpstr>
      <vt:lpstr>Raster Data</vt:lpstr>
      <vt:lpstr>Raster Data</vt:lpstr>
      <vt:lpstr>Raster Data</vt:lpstr>
      <vt:lpstr>Raster Data</vt:lpstr>
      <vt:lpstr>Raster Data</vt:lpstr>
      <vt:lpstr>Final Extracted Data * </vt:lpstr>
      <vt:lpstr>Outstanding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Governance and IWRM in Sierra Leone</dc:title>
  <dc:creator>Augustine Gbondo</dc:creator>
  <cp:lastModifiedBy>Augustine Gbondo</cp:lastModifiedBy>
  <cp:revision>55</cp:revision>
  <dcterms:created xsi:type="dcterms:W3CDTF">2021-02-26T09:04:00Z</dcterms:created>
  <dcterms:modified xsi:type="dcterms:W3CDTF">2023-05-23T22:01:05Z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1033-11.2.0.9031</vt:lpwstr>
  </property>
</Properties>
</file>